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y="5143500" cx="9144000"/>
  <p:notesSz cx="6858000" cy="9144000"/>
  <p:embeddedFontLst>
    <p:embeddedFont>
      <p:font typeface="Raleway"/>
      <p:regular r:id="rId53"/>
      <p:bold r:id="rId54"/>
      <p:italic r:id="rId55"/>
      <p:boldItalic r:id="rId56"/>
    </p:embeddedFont>
    <p:embeddedFont>
      <p:font typeface="Play"/>
      <p:regular r:id="rId57"/>
      <p:bold r:id="rId58"/>
    </p:embeddedFont>
    <p:embeddedFont>
      <p:font typeface="Playfair Display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C48988-3698-4141-8B14-10FC4BB522F5}">
  <a:tblStyle styleId="{DAC48988-3698-4141-8B14-10FC4BB52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PlayfairDisplay-boldItalic.fntdata"/><Relationship Id="rId61" Type="http://schemas.openxmlformats.org/officeDocument/2006/relationships/font" Target="fonts/PlayfairDisplay-italic.fntdata"/><Relationship Id="rId20" Type="http://schemas.openxmlformats.org/officeDocument/2006/relationships/slide" Target="slides/slide12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4.xml"/><Relationship Id="rId66" Type="http://schemas.openxmlformats.org/officeDocument/2006/relationships/font" Target="fonts/Lato-boldItalic.fntdata"/><Relationship Id="rId21" Type="http://schemas.openxmlformats.org/officeDocument/2006/relationships/slide" Target="slides/slide13.xml"/><Relationship Id="rId65" Type="http://schemas.openxmlformats.org/officeDocument/2006/relationships/font" Target="fonts/Lato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PlayfairDisplay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aleway-regular.fntdata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font" Target="fonts/Raleway-italic.fntdata"/><Relationship Id="rId10" Type="http://schemas.openxmlformats.org/officeDocument/2006/relationships/slide" Target="slides/slide2.xml"/><Relationship Id="rId54" Type="http://schemas.openxmlformats.org/officeDocument/2006/relationships/font" Target="fonts/Raleway-bold.fntdata"/><Relationship Id="rId13" Type="http://schemas.openxmlformats.org/officeDocument/2006/relationships/slide" Target="slides/slide5.xml"/><Relationship Id="rId57" Type="http://schemas.openxmlformats.org/officeDocument/2006/relationships/font" Target="fonts/Play-regular.fntdata"/><Relationship Id="rId12" Type="http://schemas.openxmlformats.org/officeDocument/2006/relationships/slide" Target="slides/slide4.xml"/><Relationship Id="rId56" Type="http://schemas.openxmlformats.org/officeDocument/2006/relationships/font" Target="fonts/Raleway-boldItalic.fntdata"/><Relationship Id="rId15" Type="http://schemas.openxmlformats.org/officeDocument/2006/relationships/slide" Target="slides/slide7.xml"/><Relationship Id="rId59" Type="http://schemas.openxmlformats.org/officeDocument/2006/relationships/font" Target="fonts/PlayfairDisplay-regular.fntdata"/><Relationship Id="rId14" Type="http://schemas.openxmlformats.org/officeDocument/2006/relationships/slide" Target="slides/slide6.xml"/><Relationship Id="rId58" Type="http://schemas.openxmlformats.org/officeDocument/2006/relationships/font" Target="fonts/Play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c3c6cf1fe_0_3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c3c6cf1fe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c3c6cf1f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c3c6cf1f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c3c6cf1f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c3c6cf1f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c3c6cf1fe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c3c6cf1f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c3c6cf1fe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c3c6cf1f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c3c6cf1f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c3c6cf1f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c3c6cf1fe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2c3c6cf1f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c3c6cf1fe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c3c6cf1f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c3c6cf1fe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c3c6cf1f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c3c6cf1f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c3c6cf1f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6f83aa91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6f83aa9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c3c6cf1f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c3c6cf1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c1ea609c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2c1ea609c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4c3be1bc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4c3be1bc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c1ea609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c1ea609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c1ea609c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c1ea609c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c1ea609c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2c1ea609c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521ef5c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3521ef5c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280c6eae98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3280c6eae98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AI によって生成されたコンテンツは間違っている可能性があります。</a:t>
            </a:r>
            <a:br>
              <a:rPr lang="ja"/>
            </a:br>
            <a:br>
              <a:rPr lang="ja"/>
            </a:br>
            <a:r>
              <a:rPr lang="ja"/>
              <a:t>---</a:t>
            </a:r>
            <a:br>
              <a:rPr lang="ja"/>
            </a:br>
            <a:br>
              <a:rPr lang="ja"/>
            </a:br>
            <a:r>
              <a:rPr lang="ja"/>
              <a:t>このプレゼンテーションでは、暗号化の基本概念から歴史的な重要性、そして現代社会におけるその応用に至るまでを探ります。エニグマの時代から現在のインターネットのセキュリティに至るまでの進化を見ていきましょう。</a:t>
            </a:r>
            <a:br>
              <a:rPr lang="ja"/>
            </a:br>
            <a:br>
              <a:rPr lang="ja"/>
            </a:br>
            <a:endParaRPr/>
          </a:p>
        </p:txBody>
      </p:sp>
      <p:sp>
        <p:nvSpPr>
          <p:cNvPr id="419" name="Google Shape;419;g3280c6eae98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80c6eae98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280c6eae98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暗号化は、情報を特定のルールに従って変換し、権限のない者が理解できない形にする技術です。主な目的は、データの機密性と完全性を保つことです。暗号化の基本的な仕組みを理解することで、その重要性が明らかになります。</a:t>
            </a:r>
            <a:endParaRPr/>
          </a:p>
        </p:txBody>
      </p:sp>
      <p:sp>
        <p:nvSpPr>
          <p:cNvPr id="430" name="Google Shape;430;g3280c6eae98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80c6eae98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280c6eae98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暗号化の歴史は古く、シーザー暗号のような単純なものから始まりました。20世紀に入ると、エニグマのような複雑な暗号化機械が登場し、暗号化の技術は飛躍的に進化しました。これらの歴史的な文脈を理解することで、暗号化の重要性がより深まります。</a:t>
            </a:r>
            <a:endParaRPr/>
          </a:p>
        </p:txBody>
      </p:sp>
      <p:sp>
        <p:nvSpPr>
          <p:cNvPr id="442" name="Google Shape;442;g3280c6eae98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c1ea609c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c1ea609c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521ef5ce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521ef5c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280c6eae9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280c6eae9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2c1ea609c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2c1ea609c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280c6eae98_0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3280c6eae98_0_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ンターネット通信のセキュリティを確保するために、HTTPSが広く使用されています。これは、HTTP通信をSSL/TLSで暗号化する仕組みであり、ユーザーのデータを保護します。ウェブサイトにアクセスする際の安全性を高め、情報漏洩を防ぎます。</a:t>
            </a:r>
            <a:endParaRPr/>
          </a:p>
        </p:txBody>
      </p:sp>
      <p:sp>
        <p:nvSpPr>
          <p:cNvPr id="498" name="Google Shape;498;g3280c6eae98_0_3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c1ea609cb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c1ea609c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44f8ed3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44f8ed3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4109aad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34109aad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34109aad3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34109aad3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34109aad3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34109aad3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34109aad31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334109aad31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ンターネット通信のセキュリティを確保するために、HTTPSが広く使用されています。これは、HTTP通信をSSL/TLSで暗号化する仕組みであり、ユーザーのデータを保護します。ウェブサイトにアクセスする際の安全性を高め、情報漏洩を防ぎます。</a:t>
            </a:r>
            <a:endParaRPr/>
          </a:p>
        </p:txBody>
      </p:sp>
      <p:sp>
        <p:nvSpPr>
          <p:cNvPr id="549" name="Google Shape;549;g334109aad31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34109aad31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34109aad31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ンターネット通信のセキュリティを確保するために、HTTPSが広く使用されています。これは、HTTP通信をSSL/TLSで暗号化する仕組みであり、ユーザーのデータを保護します。ウェブサイトにアクセスする際の安全性を高め、情報漏洩を防ぎます。</a:t>
            </a:r>
            <a:endParaRPr/>
          </a:p>
        </p:txBody>
      </p:sp>
      <p:sp>
        <p:nvSpPr>
          <p:cNvPr id="562" name="Google Shape;562;g334109aad31_1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c3c6cf1fe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c3c6cf1fe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4109aad31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334109aad31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ンターネット通信のセキュリティを確保するために、HTTPSが広く使用されています。これは、HTTP通信をSSL/TLSで暗号化する仕組みであり、ユーザーのデータを保護します。ウェブサイトにアクセスする際の安全性を高め、情報漏洩を防ぎます。</a:t>
            </a:r>
            <a:endParaRPr/>
          </a:p>
        </p:txBody>
      </p:sp>
      <p:sp>
        <p:nvSpPr>
          <p:cNvPr id="573" name="Google Shape;573;g334109aad31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44f8ed3f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44f8ed3f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44f8ed3f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44f8ed3f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34109aad3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34109aad3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44f8ed3f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344f8ed3f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c3c6cf1f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c3c6cf1f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c3c6cf1fe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c3c6cf1f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c3c6cf1fe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c3c6cf1f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c3c6cf1f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c3c6cf1f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c3c6cf1f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c3c6cf1f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80059" y="1028701"/>
            <a:ext cx="8168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80060" y="1975104"/>
            <a:ext cx="39093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4739196" y="1975104"/>
            <a:ext cx="39093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3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3" name="Google Shape;8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1" name="Google Shape;9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4" name="Google Shape;114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2" name="Google Shape;132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480059" y="1028701"/>
            <a:ext cx="8168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480060" y="1975104"/>
            <a:ext cx="39093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2" type="body"/>
          </p:nvPr>
        </p:nvSpPr>
        <p:spPr>
          <a:xfrm>
            <a:off x="4739196" y="1975104"/>
            <a:ext cx="39093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480059" y="1028701"/>
            <a:ext cx="8168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480060" y="1975104"/>
            <a:ext cx="81681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ctrTitle"/>
          </p:nvPr>
        </p:nvSpPr>
        <p:spPr>
          <a:xfrm>
            <a:off x="480060" y="1028699"/>
            <a:ext cx="5006400" cy="22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480060" y="3438659"/>
            <a:ext cx="5006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400" cap="none"/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2" name="Google Shape;162;p29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67" name="Google Shape;167;p30"/>
          <p:cNvSpPr txBox="1"/>
          <p:nvPr>
            <p:ph type="title"/>
          </p:nvPr>
        </p:nvSpPr>
        <p:spPr>
          <a:xfrm>
            <a:off x="480060" y="968525"/>
            <a:ext cx="69111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80060" y="3763925"/>
            <a:ext cx="59304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cxnSp>
        <p:nvCxnSpPr>
          <p:cNvPr id="172" name="Google Shape;172;p30"/>
          <p:cNvCxnSpPr/>
          <p:nvPr/>
        </p:nvCxnSpPr>
        <p:spPr>
          <a:xfrm>
            <a:off x="537211" y="3536425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480059" y="1028699"/>
            <a:ext cx="8168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480059" y="1733514"/>
            <a:ext cx="39093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400" cap="none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6" name="Google Shape;176;p31"/>
          <p:cNvSpPr txBox="1"/>
          <p:nvPr>
            <p:ph idx="2" type="body"/>
          </p:nvPr>
        </p:nvSpPr>
        <p:spPr>
          <a:xfrm>
            <a:off x="480059" y="2255044"/>
            <a:ext cx="3909300" cy="2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31"/>
          <p:cNvSpPr txBox="1"/>
          <p:nvPr>
            <p:ph idx="3" type="body"/>
          </p:nvPr>
        </p:nvSpPr>
        <p:spPr>
          <a:xfrm>
            <a:off x="4739196" y="1733514"/>
            <a:ext cx="39093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400" cap="none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8" name="Google Shape;178;p31"/>
          <p:cNvSpPr txBox="1"/>
          <p:nvPr>
            <p:ph idx="4" type="body"/>
          </p:nvPr>
        </p:nvSpPr>
        <p:spPr>
          <a:xfrm>
            <a:off x="4739196" y="2255044"/>
            <a:ext cx="3909300" cy="2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80059" y="1028701"/>
            <a:ext cx="8168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89" name="Google Shape;189;p33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480060" y="1028700"/>
            <a:ext cx="2894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702389" y="773251"/>
            <a:ext cx="4946100" cy="3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100"/>
            </a:lvl1pPr>
            <a:lvl2pPr indent="-3302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800"/>
            </a:lvl2pPr>
            <a:lvl3pPr indent="-3111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500"/>
            </a:lvl3pPr>
            <a:lvl4pPr indent="-3048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400"/>
            </a:lvl4pPr>
            <a:lvl5pPr indent="-3048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4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95" name="Google Shape;195;p34"/>
          <p:cNvSpPr txBox="1"/>
          <p:nvPr>
            <p:ph idx="2" type="body"/>
          </p:nvPr>
        </p:nvSpPr>
        <p:spPr>
          <a:xfrm>
            <a:off x="480060" y="2229126"/>
            <a:ext cx="2894700" cy="2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6" name="Google Shape;196;p34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34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480060" y="1028700"/>
            <a:ext cx="2894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5"/>
          <p:cNvSpPr/>
          <p:nvPr>
            <p:ph idx="2" type="pic"/>
          </p:nvPr>
        </p:nvSpPr>
        <p:spPr>
          <a:xfrm>
            <a:off x="3703320" y="774953"/>
            <a:ext cx="4944600" cy="38748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480060" y="2229125"/>
            <a:ext cx="2894700" cy="2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3" name="Google Shape;203;p35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480059" y="1028701"/>
            <a:ext cx="8168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 rot="5400000">
            <a:off x="3226956" y="-771696"/>
            <a:ext cx="2674500" cy="8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14" name="Google Shape;214;p37"/>
          <p:cNvSpPr txBox="1"/>
          <p:nvPr>
            <p:ph type="title"/>
          </p:nvPr>
        </p:nvSpPr>
        <p:spPr>
          <a:xfrm rot="5400000">
            <a:off x="5510094" y="1877009"/>
            <a:ext cx="41526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 rot="5400000">
            <a:off x="1558427" y="-598290"/>
            <a:ext cx="4152600" cy="6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cxnSp>
        <p:nvCxnSpPr>
          <p:cNvPr id="219" name="Google Shape;219;p37"/>
          <p:cNvCxnSpPr/>
          <p:nvPr/>
        </p:nvCxnSpPr>
        <p:spPr>
          <a:xfrm rot="5400000">
            <a:off x="8154139" y="894305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4200"/>
              <a:buNone/>
              <a:defRPr sz="4200">
                <a:solidFill>
                  <a:srgbClr val="6FA8D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480059" y="1028701"/>
            <a:ext cx="8168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  <a:defRPr b="1" i="0" sz="3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480060" y="1975104"/>
            <a:ext cx="81681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04800" lvl="1" marL="914400" marR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92100" lvl="2" marL="1371600" marR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285750" lvl="3" marL="1828800" marR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285750" lvl="4" marL="2286000" marR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0" type="dt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11" type="ftr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cxnSp>
        <p:nvCxnSpPr>
          <p:cNvPr id="145" name="Google Shape;145;p26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Relationship Id="rId4" Type="http://schemas.openxmlformats.org/officeDocument/2006/relationships/hyperlink" Target="https://endotech.github.io/encrypt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mouseos.github.io/wdc2023/reproduction/index.ht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dotech.github.io/endovlog/" TargetMode="External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7JSirdsHIBMK1EbAoZfXTvA_Gj6AQIqj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idx="2" type="body"/>
          </p:nvPr>
        </p:nvSpPr>
        <p:spPr>
          <a:xfrm>
            <a:off x="5011225" y="7197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ja" sz="2800"/>
              <a:t>なぜネットへの情報発信に注意が必要か？</a:t>
            </a:r>
            <a:endParaRPr b="1" sz="1000"/>
          </a:p>
        </p:txBody>
      </p:sp>
      <p:pic>
        <p:nvPicPr>
          <p:cNvPr id="225" name="Google Shape;225;p38" title="file-BDfVG1wAywt5rdx5icC4Zk (1).webp"/>
          <p:cNvPicPr preferRelativeResize="0"/>
          <p:nvPr/>
        </p:nvPicPr>
        <p:blipFill rotWithShape="1">
          <a:blip r:embed="rId3">
            <a:alphaModFix/>
          </a:blip>
          <a:srcRect b="0" l="1693" r="9155" t="0"/>
          <a:stretch/>
        </p:blipFill>
        <p:spPr>
          <a:xfrm>
            <a:off x="-46325" y="0"/>
            <a:ext cx="4618324" cy="51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789700" y="230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840"/>
              <a:t>どのようなトラブルが予測されるだろうか？</a:t>
            </a:r>
            <a:endParaRPr sz="2840"/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5" y="3076225"/>
            <a:ext cx="1832251" cy="16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575" y="637375"/>
            <a:ext cx="1689150" cy="155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000" y="3368025"/>
            <a:ext cx="1991075" cy="12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135750"/>
            <a:ext cx="9144001" cy="17235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8"/>
          <p:cNvCxnSpPr/>
          <p:nvPr/>
        </p:nvCxnSpPr>
        <p:spPr>
          <a:xfrm rot="10800000">
            <a:off x="1144725" y="2798100"/>
            <a:ext cx="1400700" cy="5289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48"/>
          <p:cNvSpPr txBox="1"/>
          <p:nvPr>
            <p:ph type="title"/>
          </p:nvPr>
        </p:nvSpPr>
        <p:spPr>
          <a:xfrm>
            <a:off x="2217275" y="3327000"/>
            <a:ext cx="5600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お店に無断で撮影→営業妨害</a:t>
            </a:r>
            <a:endParaRPr sz="2540"/>
          </a:p>
        </p:txBody>
      </p:sp>
      <p:sp>
        <p:nvSpPr>
          <p:cNvPr id="299" name="Google Shape;299;p48"/>
          <p:cNvSpPr txBox="1"/>
          <p:nvPr>
            <p:ph type="title"/>
          </p:nvPr>
        </p:nvSpPr>
        <p:spPr>
          <a:xfrm>
            <a:off x="2168500" y="3907450"/>
            <a:ext cx="6516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シャッター音など→他のお客さんへの迷惑</a:t>
            </a:r>
            <a:endParaRPr sz="2540"/>
          </a:p>
        </p:txBody>
      </p:sp>
      <p:sp>
        <p:nvSpPr>
          <p:cNvPr id="300" name="Google Shape;300;p48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投稿① ラーメン</a:t>
            </a:r>
            <a:endParaRPr/>
          </a:p>
        </p:txBody>
      </p:sp>
      <p:sp>
        <p:nvSpPr>
          <p:cNvPr id="301" name="Google Shape;301;p48"/>
          <p:cNvSpPr txBox="1"/>
          <p:nvPr>
            <p:ph type="title"/>
          </p:nvPr>
        </p:nvSpPr>
        <p:spPr>
          <a:xfrm>
            <a:off x="272525" y="4487900"/>
            <a:ext cx="779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個人情報 → 家の付近、行動パターンがわかる</a:t>
            </a:r>
            <a:endParaRPr sz="2540"/>
          </a:p>
        </p:txBody>
      </p:sp>
      <p:sp>
        <p:nvSpPr>
          <p:cNvPr id="302" name="Google Shape;302;p48"/>
          <p:cNvSpPr/>
          <p:nvPr/>
        </p:nvSpPr>
        <p:spPr>
          <a:xfrm>
            <a:off x="1615950" y="1574425"/>
            <a:ext cx="6201300" cy="34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48"/>
          <p:cNvCxnSpPr/>
          <p:nvPr/>
        </p:nvCxnSpPr>
        <p:spPr>
          <a:xfrm flipH="1">
            <a:off x="1615675" y="1999775"/>
            <a:ext cx="376500" cy="240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2195375" y="3492900"/>
            <a:ext cx="6560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サイトの運営者の知的財産→著作権の侵害</a:t>
            </a:r>
            <a:endParaRPr sz="2540"/>
          </a:p>
        </p:txBody>
      </p:sp>
      <p:sp>
        <p:nvSpPr>
          <p:cNvPr id="309" name="Google Shape;309;p49"/>
          <p:cNvSpPr txBox="1"/>
          <p:nvPr>
            <p:ph type="title"/>
          </p:nvPr>
        </p:nvSpPr>
        <p:spPr>
          <a:xfrm>
            <a:off x="2217275" y="4028100"/>
            <a:ext cx="6516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個人情報の流出→誕生日</a:t>
            </a:r>
            <a:endParaRPr sz="2540"/>
          </a:p>
        </p:txBody>
      </p:sp>
      <p:sp>
        <p:nvSpPr>
          <p:cNvPr id="310" name="Google Shape;310;p49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投稿② 誕生日占い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8800"/>
            <a:ext cx="4171950" cy="15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49"/>
          <p:cNvCxnSpPr/>
          <p:nvPr/>
        </p:nvCxnSpPr>
        <p:spPr>
          <a:xfrm rot="10800000">
            <a:off x="3101675" y="2929500"/>
            <a:ext cx="454500" cy="54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100" y="1507200"/>
            <a:ext cx="4859949" cy="12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00" y="812405"/>
            <a:ext cx="8261757" cy="24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0"/>
          <p:cNvSpPr txBox="1"/>
          <p:nvPr>
            <p:ph type="title"/>
          </p:nvPr>
        </p:nvSpPr>
        <p:spPr>
          <a:xfrm>
            <a:off x="1384150" y="3524650"/>
            <a:ext cx="7519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特に著作物などではない→（投稿内容にもよる）</a:t>
            </a:r>
            <a:endParaRPr sz="2540"/>
          </a:p>
        </p:txBody>
      </p:sp>
      <p:sp>
        <p:nvSpPr>
          <p:cNvPr id="320" name="Google Shape;320;p50"/>
          <p:cNvSpPr txBox="1"/>
          <p:nvPr>
            <p:ph type="title"/>
          </p:nvPr>
        </p:nvSpPr>
        <p:spPr>
          <a:xfrm>
            <a:off x="1463075" y="4209100"/>
            <a:ext cx="6516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家の事情がわかる→１人でいる時間など</a:t>
            </a:r>
            <a:endParaRPr sz="2540"/>
          </a:p>
        </p:txBody>
      </p:sp>
      <p:sp>
        <p:nvSpPr>
          <p:cNvPr id="321" name="Google Shape;321;p50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投稿③ </a:t>
            </a:r>
            <a:endParaRPr/>
          </a:p>
        </p:txBody>
      </p:sp>
      <p:sp>
        <p:nvSpPr>
          <p:cNvPr id="322" name="Google Shape;322;p50"/>
          <p:cNvSpPr/>
          <p:nvPr/>
        </p:nvSpPr>
        <p:spPr>
          <a:xfrm>
            <a:off x="2587225" y="1667050"/>
            <a:ext cx="6046200" cy="65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50"/>
          <p:cNvCxnSpPr/>
          <p:nvPr/>
        </p:nvCxnSpPr>
        <p:spPr>
          <a:xfrm flipH="1">
            <a:off x="2188125" y="2550525"/>
            <a:ext cx="348900" cy="94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50" y="822555"/>
            <a:ext cx="8147240" cy="26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1"/>
          <p:cNvSpPr txBox="1"/>
          <p:nvPr>
            <p:ph type="title"/>
          </p:nvPr>
        </p:nvSpPr>
        <p:spPr>
          <a:xfrm>
            <a:off x="812800" y="3854275"/>
            <a:ext cx="3867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著作権の違反（許可？）</a:t>
            </a:r>
            <a:endParaRPr sz="2540"/>
          </a:p>
        </p:txBody>
      </p:sp>
      <p:sp>
        <p:nvSpPr>
          <p:cNvPr id="330" name="Google Shape;330;p51"/>
          <p:cNvSpPr txBox="1"/>
          <p:nvPr>
            <p:ph type="title"/>
          </p:nvPr>
        </p:nvSpPr>
        <p:spPr>
          <a:xfrm>
            <a:off x="836750" y="4467875"/>
            <a:ext cx="325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友人関係のトラブル</a:t>
            </a:r>
            <a:endParaRPr sz="2540"/>
          </a:p>
        </p:txBody>
      </p:sp>
      <p:sp>
        <p:nvSpPr>
          <p:cNvPr id="331" name="Google Shape;331;p51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投稿④ 美術の作品（友達）</a:t>
            </a:r>
            <a:endParaRPr/>
          </a:p>
        </p:txBody>
      </p:sp>
      <p:cxnSp>
        <p:nvCxnSpPr>
          <p:cNvPr id="332" name="Google Shape;332;p51"/>
          <p:cNvCxnSpPr/>
          <p:nvPr/>
        </p:nvCxnSpPr>
        <p:spPr>
          <a:xfrm flipH="1" rot="10800000">
            <a:off x="1804800" y="2631075"/>
            <a:ext cx="83100" cy="1092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51"/>
          <p:cNvSpPr/>
          <p:nvPr/>
        </p:nvSpPr>
        <p:spPr>
          <a:xfrm>
            <a:off x="7895725" y="977025"/>
            <a:ext cx="648600" cy="414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51"/>
          <p:cNvCxnSpPr/>
          <p:nvPr/>
        </p:nvCxnSpPr>
        <p:spPr>
          <a:xfrm flipH="1" rot="10800000">
            <a:off x="7055200" y="1630275"/>
            <a:ext cx="756900" cy="1865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51"/>
          <p:cNvSpPr txBox="1"/>
          <p:nvPr>
            <p:ph type="title"/>
          </p:nvPr>
        </p:nvSpPr>
        <p:spPr>
          <a:xfrm>
            <a:off x="6064750" y="3625675"/>
            <a:ext cx="2981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授業中の携帯使用</a:t>
            </a:r>
            <a:endParaRPr sz="25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校則の問題</a:t>
            </a:r>
            <a:endParaRPr sz="25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信用問題</a:t>
            </a:r>
            <a:endParaRPr sz="254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3160000" y="4274400"/>
            <a:ext cx="35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狙われやすい</a:t>
            </a:r>
            <a:endParaRPr sz="2540"/>
          </a:p>
        </p:txBody>
      </p:sp>
      <p:sp>
        <p:nvSpPr>
          <p:cNvPr id="341" name="Google Shape;341;p52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投稿⑤ 朝練</a:t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687600"/>
            <a:ext cx="8394401" cy="34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00" y="819100"/>
            <a:ext cx="8408064" cy="31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3"/>
          <p:cNvSpPr txBox="1"/>
          <p:nvPr>
            <p:ph type="title"/>
          </p:nvPr>
        </p:nvSpPr>
        <p:spPr>
          <a:xfrm>
            <a:off x="1203150" y="4118075"/>
            <a:ext cx="8069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多数の人にみられる→名誉毀損(めいよきそん）</a:t>
            </a:r>
            <a:endParaRPr sz="25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友人関係のトラブル</a:t>
            </a:r>
            <a:endParaRPr sz="2540"/>
          </a:p>
        </p:txBody>
      </p:sp>
      <p:sp>
        <p:nvSpPr>
          <p:cNvPr id="349" name="Google Shape;349;p53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投稿⑥ 友達</a:t>
            </a:r>
            <a:endParaRPr/>
          </a:p>
        </p:txBody>
      </p:sp>
      <p:sp>
        <p:nvSpPr>
          <p:cNvPr id="350" name="Google Shape;350;p53"/>
          <p:cNvSpPr/>
          <p:nvPr/>
        </p:nvSpPr>
        <p:spPr>
          <a:xfrm>
            <a:off x="2878600" y="2733875"/>
            <a:ext cx="3603000" cy="414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53"/>
          <p:cNvCxnSpPr/>
          <p:nvPr/>
        </p:nvCxnSpPr>
        <p:spPr>
          <a:xfrm flipH="1" rot="10800000">
            <a:off x="2258975" y="3246575"/>
            <a:ext cx="548700" cy="708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92400"/>
            <a:ext cx="6956573" cy="24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4"/>
          <p:cNvSpPr txBox="1"/>
          <p:nvPr>
            <p:ph type="title"/>
          </p:nvPr>
        </p:nvSpPr>
        <p:spPr>
          <a:xfrm>
            <a:off x="365525" y="3570650"/>
            <a:ext cx="8605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肖像権（しょうぞうけん）の違反（他人の写真）</a:t>
            </a:r>
            <a:endParaRPr sz="25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ファンがおしよせる→営業妨害</a:t>
            </a:r>
            <a:endParaRPr sz="2540"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投稿⑦　有名人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ネット上の情報の特徴</a:t>
            </a:r>
            <a:endParaRPr/>
          </a:p>
        </p:txBody>
      </p:sp>
      <p:sp>
        <p:nvSpPr>
          <p:cNvPr id="364" name="Google Shape;364;p55"/>
          <p:cNvSpPr txBox="1"/>
          <p:nvPr>
            <p:ph idx="1" type="body"/>
          </p:nvPr>
        </p:nvSpPr>
        <p:spPr>
          <a:xfrm>
            <a:off x="804750" y="1532875"/>
            <a:ext cx="7688700" cy="31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ja" sz="1800"/>
              <a:t>不特定多数の人に見られる可能性がある</a:t>
            </a:r>
            <a:endParaRPr b="1"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b="1" lang="ja" sz="1800"/>
              <a:t>内容が保存されている（昔の投稿もみることができる）</a:t>
            </a:r>
            <a:endParaRPr b="1"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b="1" lang="ja" sz="1800"/>
              <a:t>簡単にコピーや編集ができる</a:t>
            </a:r>
            <a:endParaRPr b="1"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b="1" lang="ja" sz="1800"/>
              <a:t>拡大ができたり、意図しない情報が見られる危険がある</a:t>
            </a:r>
            <a:endParaRPr b="1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idx="2" type="body"/>
          </p:nvPr>
        </p:nvSpPr>
        <p:spPr>
          <a:xfrm>
            <a:off x="5011225" y="7197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ja" sz="2800"/>
              <a:t>サイバー空間の情報はどのように守られているだろうか？</a:t>
            </a:r>
            <a:endParaRPr b="1" sz="1000"/>
          </a:p>
        </p:txBody>
      </p:sp>
      <p:pic>
        <p:nvPicPr>
          <p:cNvPr id="370" name="Google Shape;370;p56" title="file-BDfVG1wAywt5rdx5icC4Zk (1).webp"/>
          <p:cNvPicPr preferRelativeResize="0"/>
          <p:nvPr/>
        </p:nvPicPr>
        <p:blipFill rotWithShape="1">
          <a:blip r:embed="rId3">
            <a:alphaModFix/>
          </a:blip>
          <a:srcRect b="0" l="1693" r="9155" t="0"/>
          <a:stretch/>
        </p:blipFill>
        <p:spPr>
          <a:xfrm>
            <a:off x="-46325" y="0"/>
            <a:ext cx="4618324" cy="51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略称は何でしょう？</a:t>
            </a:r>
            <a:endParaRPr/>
          </a:p>
        </p:txBody>
      </p:sp>
      <p:sp>
        <p:nvSpPr>
          <p:cNvPr id="231" name="Google Shape;231;p39"/>
          <p:cNvSpPr txBox="1"/>
          <p:nvPr/>
        </p:nvSpPr>
        <p:spPr>
          <a:xfrm>
            <a:off x="411525" y="1557250"/>
            <a:ext cx="848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200">
                <a:latin typeface="Lato"/>
                <a:ea typeface="Lato"/>
                <a:cs typeface="Lato"/>
                <a:sym typeface="Lato"/>
              </a:rPr>
              <a:t>ソーシャル・ネットワーキング・サービス</a:t>
            </a:r>
            <a:endParaRPr b="1" sz="3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3395100" y="2502600"/>
            <a:ext cx="2701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600">
                <a:latin typeface="Lato"/>
                <a:ea typeface="Lato"/>
                <a:cs typeface="Lato"/>
                <a:sym typeface="Lato"/>
              </a:rPr>
              <a:t>SNS</a:t>
            </a:r>
            <a:endParaRPr b="1" sz="9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&lt;span class=&quot;entry-title-primary&quot;&gt;インターネット（Internet）&lt;/span&gt; &lt;span class=&quot;entry-subtitle&quot;&gt;世界中につながる情報通信のネットワーク&lt;/span&gt;"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89461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7"/>
          <p:cNvSpPr txBox="1"/>
          <p:nvPr/>
        </p:nvSpPr>
        <p:spPr>
          <a:xfrm>
            <a:off x="129275" y="207825"/>
            <a:ext cx="28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インターネット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idx="4294967295" type="title"/>
          </p:nvPr>
        </p:nvSpPr>
        <p:spPr>
          <a:xfrm>
            <a:off x="311700" y="865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8E7CC3"/>
                </a:solidFill>
              </a:rPr>
              <a:t>情報セキュリティーの３要素</a:t>
            </a:r>
            <a:endParaRPr>
              <a:solidFill>
                <a:srgbClr val="8E7CC3"/>
              </a:solidFill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210700" y="695050"/>
            <a:ext cx="711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Char char="●"/>
            </a:pPr>
            <a:r>
              <a:rPr lang="ja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機密性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58"/>
          <p:cNvSpPr txBox="1"/>
          <p:nvPr/>
        </p:nvSpPr>
        <p:spPr>
          <a:xfrm>
            <a:off x="217275" y="1939175"/>
            <a:ext cx="711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Char char="●"/>
            </a:pPr>
            <a:r>
              <a:rPr lang="ja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完全性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58"/>
          <p:cNvSpPr txBox="1"/>
          <p:nvPr/>
        </p:nvSpPr>
        <p:spPr>
          <a:xfrm>
            <a:off x="217275" y="3235175"/>
            <a:ext cx="711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Lato"/>
              <a:buChar char="●"/>
            </a:pPr>
            <a:r>
              <a:rPr lang="ja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可用性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58"/>
          <p:cNvSpPr txBox="1"/>
          <p:nvPr/>
        </p:nvSpPr>
        <p:spPr>
          <a:xfrm>
            <a:off x="746275" y="1216575"/>
            <a:ext cx="417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許可された人だけ情報を扱う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58"/>
          <p:cNvSpPr txBox="1"/>
          <p:nvPr/>
        </p:nvSpPr>
        <p:spPr>
          <a:xfrm>
            <a:off x="723075" y="2526275"/>
            <a:ext cx="417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情報を勝手に変えられない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58"/>
          <p:cNvSpPr txBox="1"/>
          <p:nvPr/>
        </p:nvSpPr>
        <p:spPr>
          <a:xfrm>
            <a:off x="729650" y="3835975"/>
            <a:ext cx="417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必要な時にいつでも使える</a:t>
            </a:r>
            <a:endParaRPr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58"/>
          <p:cNvSpPr txBox="1"/>
          <p:nvPr/>
        </p:nvSpPr>
        <p:spPr>
          <a:xfrm>
            <a:off x="5073950" y="1071950"/>
            <a:ext cx="37584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手紙や日記の内容を他人に勝手に読まれないように</a:t>
            </a:r>
            <a:r>
              <a:rPr lang="ja" sz="1700"/>
              <a:t>する</a:t>
            </a:r>
            <a:endParaRPr sz="1700"/>
          </a:p>
        </p:txBody>
      </p:sp>
      <p:sp>
        <p:nvSpPr>
          <p:cNvPr id="389" name="Google Shape;389;p58"/>
          <p:cNvSpPr txBox="1"/>
          <p:nvPr/>
        </p:nvSpPr>
        <p:spPr>
          <a:xfrm>
            <a:off x="4965675" y="2291650"/>
            <a:ext cx="40992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ノートに落書きをしたり、ページを破ったりすると、ノートの内容が変わ</a:t>
            </a:r>
            <a:r>
              <a:rPr lang="ja" sz="1700"/>
              <a:t>る</a:t>
            </a:r>
            <a:endParaRPr sz="1700"/>
          </a:p>
        </p:txBody>
      </p:sp>
      <p:sp>
        <p:nvSpPr>
          <p:cNvPr id="390" name="Google Shape;390;p58"/>
          <p:cNvSpPr txBox="1"/>
          <p:nvPr/>
        </p:nvSpPr>
        <p:spPr>
          <a:xfrm>
            <a:off x="4922575" y="3663750"/>
            <a:ext cx="3995400" cy="70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/>
              <a:t>学校の図書館がいつでも開いていて本を借りられる</a:t>
            </a:r>
            <a:endParaRPr sz="1700"/>
          </a:p>
        </p:txBody>
      </p:sp>
      <p:sp>
        <p:nvSpPr>
          <p:cNvPr id="391" name="Google Shape;391;p58"/>
          <p:cNvSpPr txBox="1"/>
          <p:nvPr/>
        </p:nvSpPr>
        <p:spPr>
          <a:xfrm>
            <a:off x="158875" y="4406175"/>
            <a:ext cx="480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この３要素のバランスが大切！</a:t>
            </a:r>
            <a:endParaRPr b="1" sz="2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idx="4294967295" type="title"/>
          </p:nvPr>
        </p:nvSpPr>
        <p:spPr>
          <a:xfrm>
            <a:off x="997500" y="1839150"/>
            <a:ext cx="7098000" cy="1130400"/>
          </a:xfrm>
          <a:prstGeom prst="rect">
            <a:avLst/>
          </a:prstGeom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8E7CC3"/>
                </a:solidFill>
              </a:rPr>
              <a:t>情報セキュリティー技術を活用して、自分たちの情報をまもろう</a:t>
            </a:r>
            <a:endParaRPr>
              <a:solidFill>
                <a:srgbClr val="8E7CC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/>
          <p:nvPr/>
        </p:nvSpPr>
        <p:spPr>
          <a:xfrm>
            <a:off x="345000" y="364425"/>
            <a:ext cx="84540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/>
              <a:t>機密性に偏りすぎると</a:t>
            </a:r>
            <a:r>
              <a:rPr lang="ja" sz="2100"/>
              <a:t>：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「機密性」を優先しすぎるあまり、アクセス制限が多くなりすぎて、必要な人が情報にアクセスできない問題が発生します。これにより、可用性が低下し、業務が滞る可能性があります。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/>
              <a:t>可用性を優先しすぎると</a:t>
            </a:r>
            <a:r>
              <a:rPr lang="ja" sz="2100"/>
              <a:t>：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「可用性」を重視しすぎると、セキュリティ対策が緩くなり、誰でも簡単にアクセスできる状態になることがあります。これにより、機密性と完全性が脅かされます。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/>
              <a:t>完全性に偏りすぎると</a:t>
            </a:r>
            <a:r>
              <a:rPr lang="ja" sz="2100"/>
              <a:t>：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/>
              <a:t>「完全性」を確保するために過度なチェックや制御を導入しすぎると、可用性が低下し、システムの利用が難しくなることがあります。</a:t>
            </a:r>
            <a:endParaRPr sz="2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8E7CC3"/>
                </a:solidFill>
              </a:rPr>
              <a:t>個人認証</a:t>
            </a:r>
            <a:endParaRPr>
              <a:solidFill>
                <a:srgbClr val="8E7CC3"/>
              </a:solidFill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515500" y="1152250"/>
            <a:ext cx="711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機密性を高める技術例：個人認証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550" y="1668925"/>
            <a:ext cx="53423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1"/>
          <p:cNvSpPr txBox="1"/>
          <p:nvPr/>
        </p:nvSpPr>
        <p:spPr>
          <a:xfrm>
            <a:off x="82675" y="2653575"/>
            <a:ext cx="3434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パスワード突破ゲームで</a:t>
            </a:r>
            <a:endParaRPr b="1" sz="2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情報を盗んでみよう</a:t>
            </a:r>
            <a:endParaRPr b="1" sz="2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8E7CC3"/>
                </a:solidFill>
              </a:rPr>
              <a:t>パスワードはどのように設定すればよいだろう？</a:t>
            </a:r>
            <a:endParaRPr sz="2900">
              <a:solidFill>
                <a:srgbClr val="8E7CC3"/>
              </a:solidFill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815075" y="1510550"/>
            <a:ext cx="71169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・誕生日や名前など個人の情報をつかわない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・「１２３４」など分かりやすいものにしない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・大文字や小文字、記号などを混ぜる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・短くしすぎず、覚えられるものにする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疑問符を印刷する準備ができているタイプバー" id="422" name="Google Shape;422;p63"/>
          <p:cNvPicPr preferRelativeResize="0"/>
          <p:nvPr/>
        </p:nvPicPr>
        <p:blipFill rotWithShape="1">
          <a:blip r:embed="rId3">
            <a:alphaModFix/>
          </a:blip>
          <a:srcRect b="0" l="0" r="0" t="15732"/>
          <a:stretch/>
        </p:blipFill>
        <p:spPr>
          <a:xfrm>
            <a:off x="1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3"/>
          <p:cNvSpPr/>
          <p:nvPr/>
        </p:nvSpPr>
        <p:spPr>
          <a:xfrm rot="5400000">
            <a:off x="-129871" y="129900"/>
            <a:ext cx="5143500" cy="48837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6000">
                <a:srgbClr val="000000">
                  <a:alpha val="16862"/>
                </a:srgbClr>
              </a:gs>
              <a:gs pos="46000">
                <a:srgbClr val="000000">
                  <a:alpha val="29803"/>
                </a:srgbClr>
              </a:gs>
              <a:gs pos="100000">
                <a:srgbClr val="000000">
                  <a:alpha val="44705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3"/>
          <p:cNvSpPr txBox="1"/>
          <p:nvPr>
            <p:ph type="ctrTitle"/>
          </p:nvPr>
        </p:nvSpPr>
        <p:spPr>
          <a:xfrm>
            <a:off x="342900" y="4336475"/>
            <a:ext cx="6255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"/>
              <a:buNone/>
            </a:pPr>
            <a:r>
              <a:rPr lang="ja" sz="3800">
                <a:solidFill>
                  <a:srgbClr val="FFFFFF"/>
                </a:solidFill>
              </a:rPr>
              <a:t>暗号化が果たしている役割は？</a:t>
            </a:r>
            <a:endParaRPr sz="3800">
              <a:solidFill>
                <a:srgbClr val="FFFFFF"/>
              </a:solidFill>
            </a:endParaRPr>
          </a:p>
        </p:txBody>
      </p:sp>
      <p:cxnSp>
        <p:nvCxnSpPr>
          <p:cNvPr id="425" name="Google Shape;425;p63"/>
          <p:cNvCxnSpPr/>
          <p:nvPr/>
        </p:nvCxnSpPr>
        <p:spPr>
          <a:xfrm>
            <a:off x="405247" y="3645905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6" name="Google Shape;426;p63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u="sng">
                <a:solidFill>
                  <a:srgbClr val="1A73E8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https://endotech.github.io/encrypt/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64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" name="Google Shape;433;p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抽象的なネットワークとセキュリティ最適化とインターネット技術の概念を示すデジタル概念" id="434" name="Google Shape;434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1460" r="24914" t="0"/>
          <a:stretch/>
        </p:blipFill>
        <p:spPr>
          <a:xfrm>
            <a:off x="15" y="685799"/>
            <a:ext cx="3312600" cy="40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64"/>
          <p:cNvCxnSpPr/>
          <p:nvPr/>
        </p:nvCxnSpPr>
        <p:spPr>
          <a:xfrm>
            <a:off x="0" y="4700942"/>
            <a:ext cx="33126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6" name="Google Shape;436;p64"/>
          <p:cNvSpPr txBox="1"/>
          <p:nvPr>
            <p:ph type="title"/>
          </p:nvPr>
        </p:nvSpPr>
        <p:spPr>
          <a:xfrm>
            <a:off x="3771900" y="685800"/>
            <a:ext cx="4876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r>
              <a:rPr lang="ja"/>
              <a:t>暗号化とは？</a:t>
            </a:r>
            <a:endParaRPr/>
          </a:p>
        </p:txBody>
      </p:sp>
      <p:sp>
        <p:nvSpPr>
          <p:cNvPr id="437" name="Google Shape;437;p64"/>
          <p:cNvSpPr txBox="1"/>
          <p:nvPr>
            <p:ph idx="2" type="body"/>
          </p:nvPr>
        </p:nvSpPr>
        <p:spPr>
          <a:xfrm>
            <a:off x="3771900" y="1327226"/>
            <a:ext cx="4876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1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ja" sz="2000"/>
              <a:t>暗号化は、データを</a:t>
            </a:r>
            <a:r>
              <a:rPr b="1" lang="ja" sz="2000">
                <a:solidFill>
                  <a:srgbClr val="FF0000"/>
                </a:solidFill>
              </a:rPr>
              <a:t>特定のルール</a:t>
            </a:r>
            <a:r>
              <a:rPr lang="ja" sz="2000"/>
              <a:t>に基づいて変換し、</a:t>
            </a:r>
            <a:r>
              <a:rPr b="1" lang="ja" sz="2000">
                <a:solidFill>
                  <a:srgbClr val="FF0000"/>
                </a:solidFill>
              </a:rPr>
              <a:t>もとの意味が分からない</a:t>
            </a:r>
            <a:r>
              <a:rPr lang="ja" sz="2000"/>
              <a:t>ようにする。</a:t>
            </a:r>
            <a:endParaRPr/>
          </a:p>
        </p:txBody>
      </p:sp>
      <p:sp>
        <p:nvSpPr>
          <p:cNvPr id="438" name="Google Shape;438;p64"/>
          <p:cNvSpPr txBox="1"/>
          <p:nvPr/>
        </p:nvSpPr>
        <p:spPr>
          <a:xfrm>
            <a:off x="3961325" y="3065625"/>
            <a:ext cx="461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機密性</a:t>
            </a:r>
            <a:r>
              <a:rPr lang="ja" sz="2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と</a:t>
            </a:r>
            <a:r>
              <a:rPr b="1" lang="ja" sz="3400">
                <a:solidFill>
                  <a:schemeClr val="accent6"/>
                </a:solidFill>
                <a:latin typeface="Play"/>
                <a:ea typeface="Play"/>
                <a:cs typeface="Play"/>
                <a:sym typeface="Play"/>
              </a:rPr>
              <a:t>完全性</a:t>
            </a:r>
            <a:r>
              <a:rPr lang="ja" sz="2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を高める</a:t>
            </a:r>
            <a:endParaRPr sz="2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65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1810年代の古い地図に描かれたザンジバル島。セレクティブフォーカスとCanon EOS 5D Mark IIとMP-E 65mmマクロレンズ。" id="445" name="Google Shape;445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8975" r="35958" t="0"/>
          <a:stretch/>
        </p:blipFill>
        <p:spPr>
          <a:xfrm>
            <a:off x="15" y="685799"/>
            <a:ext cx="3312600" cy="40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65"/>
          <p:cNvCxnSpPr/>
          <p:nvPr/>
        </p:nvCxnSpPr>
        <p:spPr>
          <a:xfrm>
            <a:off x="0" y="4700942"/>
            <a:ext cx="33126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7" name="Google Shape;447;p65"/>
          <p:cNvSpPr txBox="1"/>
          <p:nvPr>
            <p:ph type="title"/>
          </p:nvPr>
        </p:nvSpPr>
        <p:spPr>
          <a:xfrm>
            <a:off x="3771900" y="152400"/>
            <a:ext cx="5225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lay"/>
              <a:buNone/>
            </a:pPr>
            <a:r>
              <a:rPr lang="ja" sz="2700"/>
              <a:t>暗号化</a:t>
            </a:r>
            <a:r>
              <a:rPr lang="ja" sz="2700"/>
              <a:t>技術が発展した理由は？</a:t>
            </a:r>
            <a:endParaRPr sz="2700"/>
          </a:p>
        </p:txBody>
      </p:sp>
      <p:pic>
        <p:nvPicPr>
          <p:cNvPr id="448" name="Google Shape;4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800" y="77890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5"/>
          <p:cNvSpPr txBox="1"/>
          <p:nvPr/>
        </p:nvSpPr>
        <p:spPr>
          <a:xfrm>
            <a:off x="5460600" y="778900"/>
            <a:ext cx="314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500">
                <a:solidFill>
                  <a:srgbClr val="202122"/>
                </a:solidFill>
                <a:highlight>
                  <a:srgbClr val="FFFFFF"/>
                </a:highlight>
              </a:rPr>
              <a:t>ガイウス・ユリウス・カエサル</a:t>
            </a:r>
            <a:endParaRPr b="1" sz="15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500">
                <a:solidFill>
                  <a:srgbClr val="202122"/>
                </a:solidFill>
                <a:highlight>
                  <a:srgbClr val="FFFFFF"/>
                </a:highlight>
              </a:rPr>
              <a:t>（シーザー）</a:t>
            </a:r>
            <a:endParaRPr b="1" sz="15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450" name="Google Shape;450;p65"/>
          <p:cNvSpPr txBox="1"/>
          <p:nvPr/>
        </p:nvSpPr>
        <p:spPr>
          <a:xfrm>
            <a:off x="5818475" y="1520775"/>
            <a:ext cx="247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700">
                <a:solidFill>
                  <a:srgbClr val="202122"/>
                </a:solidFill>
                <a:highlight>
                  <a:srgbClr val="FFFFFF"/>
                </a:highlight>
              </a:rPr>
              <a:t>シーザー暗号</a:t>
            </a:r>
            <a:endParaRPr b="1" sz="27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451" name="Google Shape;45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175" y="2623900"/>
            <a:ext cx="1314475" cy="1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5"/>
          <p:cNvSpPr txBox="1"/>
          <p:nvPr/>
        </p:nvSpPr>
        <p:spPr>
          <a:xfrm>
            <a:off x="5674875" y="2781613"/>
            <a:ext cx="314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500">
                <a:solidFill>
                  <a:srgbClr val="202122"/>
                </a:solidFill>
                <a:highlight>
                  <a:srgbClr val="FFFFFF"/>
                </a:highlight>
              </a:rPr>
              <a:t>ナチス・ドイツ</a:t>
            </a:r>
            <a:endParaRPr b="1" sz="15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453" name="Google Shape;453;p65"/>
          <p:cNvSpPr txBox="1"/>
          <p:nvPr/>
        </p:nvSpPr>
        <p:spPr>
          <a:xfrm>
            <a:off x="6011925" y="3273688"/>
            <a:ext cx="247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700">
                <a:solidFill>
                  <a:srgbClr val="202122"/>
                </a:solidFill>
                <a:highlight>
                  <a:srgbClr val="FFFFFF"/>
                </a:highlight>
              </a:rPr>
              <a:t>エニグマ</a:t>
            </a:r>
            <a:endParaRPr b="1" sz="27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454" name="Google Shape;454;p65"/>
          <p:cNvSpPr txBox="1"/>
          <p:nvPr/>
        </p:nvSpPr>
        <p:spPr>
          <a:xfrm>
            <a:off x="3768400" y="4477150"/>
            <a:ext cx="505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700" u="sng">
                <a:solidFill>
                  <a:schemeClr val="dk1"/>
                </a:solidFill>
                <a:highlight>
                  <a:srgbClr val="FFFFFF"/>
                </a:highlight>
              </a:rPr>
              <a:t>戦争によって発展した暗号技術</a:t>
            </a:r>
            <a:endParaRPr b="1" sz="2700" u="sng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8E7CC3"/>
                </a:solidFill>
              </a:rPr>
              <a:t>情報社会で暗号化がとても重要</a:t>
            </a:r>
            <a:endParaRPr>
              <a:solidFill>
                <a:srgbClr val="8E7CC3"/>
              </a:solidFill>
            </a:endParaRPr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25" y="1620301"/>
            <a:ext cx="2083750" cy="20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650" y="1772700"/>
            <a:ext cx="1948625" cy="194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66"/>
          <p:cNvCxnSpPr/>
          <p:nvPr/>
        </p:nvCxnSpPr>
        <p:spPr>
          <a:xfrm>
            <a:off x="3158900" y="2722075"/>
            <a:ext cx="34671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66"/>
          <p:cNvSpPr txBox="1"/>
          <p:nvPr/>
        </p:nvSpPr>
        <p:spPr>
          <a:xfrm>
            <a:off x="131675" y="3704025"/>
            <a:ext cx="31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明日マルコデュパン集合で！！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66"/>
          <p:cNvSpPr txBox="1"/>
          <p:nvPr/>
        </p:nvSpPr>
        <p:spPr>
          <a:xfrm>
            <a:off x="3018976" y="1484275"/>
            <a:ext cx="3467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明日マルコデュパン集合で！！</a:t>
            </a:r>
            <a:endParaRPr b="1"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400" y="2945425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6"/>
          <p:cNvSpPr txBox="1"/>
          <p:nvPr/>
        </p:nvSpPr>
        <p:spPr>
          <a:xfrm>
            <a:off x="3353750" y="4398825"/>
            <a:ext cx="24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そうか、ししし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66"/>
          <p:cNvSpPr txBox="1"/>
          <p:nvPr/>
        </p:nvSpPr>
        <p:spPr>
          <a:xfrm>
            <a:off x="201301" y="1017450"/>
            <a:ext cx="346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暗号化しないと...</a:t>
            </a:r>
            <a:endParaRPr b="1"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66"/>
          <p:cNvSpPr txBox="1"/>
          <p:nvPr/>
        </p:nvSpPr>
        <p:spPr>
          <a:xfrm>
            <a:off x="3858901" y="1093650"/>
            <a:ext cx="146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ネット上</a:t>
            </a:r>
            <a:endParaRPr b="1" sz="23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66"/>
          <p:cNvSpPr txBox="1"/>
          <p:nvPr/>
        </p:nvSpPr>
        <p:spPr>
          <a:xfrm>
            <a:off x="6362750" y="3645125"/>
            <a:ext cx="286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明日マルコデュパン集合で！！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略称は何でしょう？</a:t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3668925" y="1551800"/>
            <a:ext cx="281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200">
                <a:latin typeface="Lato"/>
                <a:ea typeface="Lato"/>
                <a:cs typeface="Lato"/>
                <a:sym typeface="Lato"/>
              </a:rPr>
              <a:t>ウェブログ</a:t>
            </a:r>
            <a:endParaRPr b="1" sz="3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2915025" y="2571750"/>
            <a:ext cx="4019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9600">
                <a:latin typeface="Lato"/>
                <a:ea typeface="Lato"/>
                <a:cs typeface="Lato"/>
                <a:sym typeface="Lato"/>
              </a:rPr>
              <a:t>ブログ</a:t>
            </a:r>
            <a:endParaRPr b="1" sz="9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8E7CC3"/>
                </a:solidFill>
              </a:rPr>
              <a:t>情報社会で暗号化がとても重要</a:t>
            </a:r>
            <a:endParaRPr>
              <a:solidFill>
                <a:srgbClr val="8E7CC3"/>
              </a:solidFill>
            </a:endParaRPr>
          </a:p>
        </p:txBody>
      </p:sp>
      <p:pic>
        <p:nvPicPr>
          <p:cNvPr id="475" name="Google Shape;4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25" y="1620301"/>
            <a:ext cx="2083750" cy="20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650" y="1772700"/>
            <a:ext cx="1948625" cy="194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67"/>
          <p:cNvCxnSpPr/>
          <p:nvPr/>
        </p:nvCxnSpPr>
        <p:spPr>
          <a:xfrm>
            <a:off x="3158900" y="2722075"/>
            <a:ext cx="34671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67"/>
          <p:cNvSpPr txBox="1"/>
          <p:nvPr/>
        </p:nvSpPr>
        <p:spPr>
          <a:xfrm>
            <a:off x="131675" y="3704025"/>
            <a:ext cx="316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明日マルコデュパン集合で！！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67"/>
          <p:cNvSpPr txBox="1"/>
          <p:nvPr/>
        </p:nvSpPr>
        <p:spPr>
          <a:xfrm>
            <a:off x="2942775" y="1560475"/>
            <a:ext cx="3787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1qi+1qeV07Ou07Ob07KD07O307OV07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Oh07OD2au21aC407GX34yx34yx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0" name="Google Shape;48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400" y="2945425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7"/>
          <p:cNvSpPr txBox="1"/>
          <p:nvPr/>
        </p:nvSpPr>
        <p:spPr>
          <a:xfrm>
            <a:off x="3506150" y="4398825"/>
            <a:ext cx="219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なんだこれは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67"/>
          <p:cNvSpPr txBox="1"/>
          <p:nvPr/>
        </p:nvSpPr>
        <p:spPr>
          <a:xfrm>
            <a:off x="201301" y="1017450"/>
            <a:ext cx="346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暗号化</a:t>
            </a:r>
            <a:r>
              <a:rPr b="1" lang="ja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する</a:t>
            </a:r>
            <a:r>
              <a:rPr b="1" lang="ja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と...</a:t>
            </a:r>
            <a:endParaRPr b="1"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67"/>
          <p:cNvSpPr txBox="1"/>
          <p:nvPr/>
        </p:nvSpPr>
        <p:spPr>
          <a:xfrm>
            <a:off x="3858901" y="1093650"/>
            <a:ext cx="146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3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ネット上</a:t>
            </a:r>
            <a:endParaRPr b="1" sz="23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67"/>
          <p:cNvSpPr txBox="1"/>
          <p:nvPr/>
        </p:nvSpPr>
        <p:spPr>
          <a:xfrm>
            <a:off x="6362750" y="3645125"/>
            <a:ext cx="286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明日マルコデュパン集合で！！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（復号化）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8E7CC3"/>
                </a:solidFill>
              </a:rPr>
              <a:t>公開鍵暗号方式</a:t>
            </a:r>
            <a:endParaRPr>
              <a:solidFill>
                <a:srgbClr val="8E7CC3"/>
              </a:solidFill>
            </a:endParaRPr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25" y="1620301"/>
            <a:ext cx="2083750" cy="20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650" y="1772700"/>
            <a:ext cx="1948625" cy="194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68"/>
          <p:cNvCxnSpPr/>
          <p:nvPr/>
        </p:nvCxnSpPr>
        <p:spPr>
          <a:xfrm>
            <a:off x="3158900" y="2722075"/>
            <a:ext cx="34671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68"/>
          <p:cNvSpPr txBox="1"/>
          <p:nvPr/>
        </p:nvSpPr>
        <p:spPr>
          <a:xfrm>
            <a:off x="207875" y="3704025"/>
            <a:ext cx="249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公開鍵で暗号化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68"/>
          <p:cNvSpPr txBox="1"/>
          <p:nvPr/>
        </p:nvSpPr>
        <p:spPr>
          <a:xfrm>
            <a:off x="6626000" y="3721325"/>
            <a:ext cx="249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秘密</a:t>
            </a: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鍵で</a:t>
            </a: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複合</a:t>
            </a:r>
            <a:r>
              <a:rPr b="1" lang="ja" sz="2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化</a:t>
            </a:r>
            <a:endParaRPr b="1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0" name="Google Shape;500;p69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1" name="Google Shape;501;p69"/>
          <p:cNvCxnSpPr/>
          <p:nvPr/>
        </p:nvCxnSpPr>
        <p:spPr>
          <a:xfrm>
            <a:off x="0" y="4700942"/>
            <a:ext cx="33126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2" name="Google Shape;502;p69"/>
          <p:cNvSpPr txBox="1"/>
          <p:nvPr>
            <p:ph type="title"/>
          </p:nvPr>
        </p:nvSpPr>
        <p:spPr>
          <a:xfrm>
            <a:off x="592350" y="152400"/>
            <a:ext cx="7703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lay"/>
              <a:buNone/>
            </a:pPr>
            <a:r>
              <a:rPr lang="ja" sz="2900"/>
              <a:t>サイトが暗号化されているかどう見分ける？</a:t>
            </a:r>
            <a:endParaRPr sz="2900"/>
          </a:p>
        </p:txBody>
      </p:sp>
      <p:pic>
        <p:nvPicPr>
          <p:cNvPr id="503" name="Google Shape;5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0" y="1112675"/>
            <a:ext cx="8768410" cy="31315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 txBox="1"/>
          <p:nvPr>
            <p:ph idx="2" type="body"/>
          </p:nvPr>
        </p:nvSpPr>
        <p:spPr>
          <a:xfrm>
            <a:off x="5011225" y="7197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ja" sz="2800"/>
              <a:t>悪意のある攻撃から身を守るためには？</a:t>
            </a:r>
            <a:endParaRPr b="1" sz="1000"/>
          </a:p>
        </p:txBody>
      </p:sp>
      <p:pic>
        <p:nvPicPr>
          <p:cNvPr id="509" name="Google Shape;509;p70"/>
          <p:cNvPicPr preferRelativeResize="0"/>
          <p:nvPr/>
        </p:nvPicPr>
        <p:blipFill rotWithShape="1">
          <a:blip r:embed="rId3">
            <a:alphaModFix/>
          </a:blip>
          <a:srcRect b="0" l="8282" r="0" t="0"/>
          <a:stretch/>
        </p:blipFill>
        <p:spPr>
          <a:xfrm>
            <a:off x="-12000" y="0"/>
            <a:ext cx="4717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1"/>
          <p:cNvSpPr txBox="1"/>
          <p:nvPr/>
        </p:nvSpPr>
        <p:spPr>
          <a:xfrm>
            <a:off x="610625" y="2066350"/>
            <a:ext cx="8074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怪しいメールはどれだろう？？</a:t>
            </a:r>
            <a:endParaRPr b="1" sz="5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72"/>
          <p:cNvGrpSpPr/>
          <p:nvPr/>
        </p:nvGrpSpPr>
        <p:grpSpPr>
          <a:xfrm>
            <a:off x="721276" y="79325"/>
            <a:ext cx="3929290" cy="4984850"/>
            <a:chOff x="111676" y="79325"/>
            <a:chExt cx="3929290" cy="4984850"/>
          </a:xfrm>
        </p:grpSpPr>
        <p:pic>
          <p:nvPicPr>
            <p:cNvPr id="520" name="Google Shape;520;p72"/>
            <p:cNvPicPr preferRelativeResize="0"/>
            <p:nvPr/>
          </p:nvPicPr>
          <p:blipFill rotWithShape="1">
            <a:blip r:embed="rId3">
              <a:alphaModFix/>
            </a:blip>
            <a:srcRect b="11303" l="12018" r="16271" t="17562"/>
            <a:stretch/>
          </p:blipFill>
          <p:spPr>
            <a:xfrm>
              <a:off x="111676" y="79325"/>
              <a:ext cx="3929290" cy="49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72"/>
            <p:cNvSpPr txBox="1"/>
            <p:nvPr/>
          </p:nvSpPr>
          <p:spPr>
            <a:xfrm>
              <a:off x="369171" y="997675"/>
              <a:ext cx="3414300" cy="38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尊敬するユーザー様,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最近、お客様のアカウントに不審なアクセスが検出されました。セキュリティを確保するため、以下のリンクからアカウント情報を更新してください。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[アカウント情報更新リンク]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この操作を行わないと、アカウントが一時的にロックされる可能性があります。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よろしくお願いします。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セキュリティチーム</a:t>
              </a:r>
              <a:endParaRPr sz="1300"/>
            </a:p>
          </p:txBody>
        </p:sp>
      </p:grpSp>
      <p:grpSp>
        <p:nvGrpSpPr>
          <p:cNvPr id="522" name="Google Shape;522;p72"/>
          <p:cNvGrpSpPr/>
          <p:nvPr/>
        </p:nvGrpSpPr>
        <p:grpSpPr>
          <a:xfrm>
            <a:off x="5187951" y="79325"/>
            <a:ext cx="3880264" cy="4984850"/>
            <a:chOff x="5187951" y="79325"/>
            <a:chExt cx="3880264" cy="4984850"/>
          </a:xfrm>
        </p:grpSpPr>
        <p:pic>
          <p:nvPicPr>
            <p:cNvPr id="523" name="Google Shape;523;p72"/>
            <p:cNvPicPr preferRelativeResize="0"/>
            <p:nvPr/>
          </p:nvPicPr>
          <p:blipFill rotWithShape="1">
            <a:blip r:embed="rId3">
              <a:alphaModFix/>
            </a:blip>
            <a:srcRect b="11303" l="12018" r="16271" t="17562"/>
            <a:stretch/>
          </p:blipFill>
          <p:spPr>
            <a:xfrm>
              <a:off x="5187951" y="79325"/>
              <a:ext cx="3880264" cy="49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72"/>
            <p:cNvSpPr txBox="1"/>
            <p:nvPr/>
          </p:nvSpPr>
          <p:spPr>
            <a:xfrm>
              <a:off x="5366025" y="874475"/>
              <a:ext cx="3506905" cy="4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お客様各位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いつも弊社サービスをご利用いただきありがとうございます。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システムの確認により、お客様の未払い金額が1,500円あることが判明いたしました。お手数ですが、以下のリンクよりお支払い手続きをお願いいたします。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[お支払いページ]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このままご対応いただけない場合、法的手続きを取らせていただく可能性がございますので、ご注意ください。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ご不明な点がございましたら、お問い合わせください。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株式会社△△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請求担当</a:t>
              </a:r>
              <a:endParaRPr/>
            </a:p>
          </p:txBody>
        </p:sp>
      </p:grpSp>
      <p:sp>
        <p:nvSpPr>
          <p:cNvPr id="525" name="Google Shape;525;p72"/>
          <p:cNvSpPr txBox="1"/>
          <p:nvPr/>
        </p:nvSpPr>
        <p:spPr>
          <a:xfrm>
            <a:off x="172575" y="92250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①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72"/>
          <p:cNvSpPr txBox="1"/>
          <p:nvPr/>
        </p:nvSpPr>
        <p:spPr>
          <a:xfrm>
            <a:off x="4726775" y="92250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②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73"/>
          <p:cNvGrpSpPr/>
          <p:nvPr/>
        </p:nvGrpSpPr>
        <p:grpSpPr>
          <a:xfrm>
            <a:off x="701551" y="110775"/>
            <a:ext cx="3880264" cy="4984850"/>
            <a:chOff x="701551" y="34575"/>
            <a:chExt cx="3880264" cy="4984850"/>
          </a:xfrm>
        </p:grpSpPr>
        <p:pic>
          <p:nvPicPr>
            <p:cNvPr id="532" name="Google Shape;532;p73"/>
            <p:cNvPicPr preferRelativeResize="0"/>
            <p:nvPr/>
          </p:nvPicPr>
          <p:blipFill rotWithShape="1">
            <a:blip r:embed="rId3">
              <a:alphaModFix/>
            </a:blip>
            <a:srcRect b="11303" l="12018" r="16271" t="17562"/>
            <a:stretch/>
          </p:blipFill>
          <p:spPr>
            <a:xfrm>
              <a:off x="701551" y="34575"/>
              <a:ext cx="3880264" cy="49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73"/>
            <p:cNvSpPr txBox="1"/>
            <p:nvPr/>
          </p:nvSpPr>
          <p:spPr>
            <a:xfrm>
              <a:off x="951200" y="1123025"/>
              <a:ext cx="3299700" cy="3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こんにちは、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先日の授業でお話しした宿題についてです。下記のリンクから宿題の詳細を確認し、提出期限に注意して取り組んでください。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[宿題の詳細リンク]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何か質問があれば、遠慮なくご連絡ください。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よろしくお願いします。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〇〇</a:t>
              </a:r>
              <a:endParaRPr sz="1300"/>
            </a:p>
          </p:txBody>
        </p:sp>
      </p:grpSp>
      <p:grpSp>
        <p:nvGrpSpPr>
          <p:cNvPr id="534" name="Google Shape;534;p73"/>
          <p:cNvGrpSpPr/>
          <p:nvPr/>
        </p:nvGrpSpPr>
        <p:grpSpPr>
          <a:xfrm>
            <a:off x="5180101" y="75100"/>
            <a:ext cx="3880264" cy="4993300"/>
            <a:chOff x="5264151" y="79325"/>
            <a:chExt cx="3880264" cy="4993300"/>
          </a:xfrm>
        </p:grpSpPr>
        <p:pic>
          <p:nvPicPr>
            <p:cNvPr id="535" name="Google Shape;535;p73"/>
            <p:cNvPicPr preferRelativeResize="0"/>
            <p:nvPr/>
          </p:nvPicPr>
          <p:blipFill rotWithShape="1">
            <a:blip r:embed="rId3">
              <a:alphaModFix/>
            </a:blip>
            <a:srcRect b="11303" l="12018" r="16271" t="17562"/>
            <a:stretch/>
          </p:blipFill>
          <p:spPr>
            <a:xfrm>
              <a:off x="5264151" y="79325"/>
              <a:ext cx="3880264" cy="49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73"/>
            <p:cNvSpPr txBox="1"/>
            <p:nvPr/>
          </p:nvSpPr>
          <p:spPr>
            <a:xfrm>
              <a:off x="5437100" y="962925"/>
              <a:ext cx="3487800" cy="41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〇〇様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こんにちは、いつもご利用ありがとうございます。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今年も恒例のサマーフェスティバルを開催いたします！音楽ライブや屋台、花火大会など盛りだくさんの内容でお待ちしております。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日時：8月15日（日）10:00〜21:00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場所：市民広場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詳細は以下のリンクからご覧ください。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[イベント詳細ページ]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皆様のご参加を心よりお待ちしております。</a:t>
              </a:r>
              <a:endParaRPr sz="15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イベント事務局</a:t>
              </a:r>
              <a:endParaRPr sz="1500"/>
            </a:p>
          </p:txBody>
        </p:sp>
      </p:grpSp>
      <p:sp>
        <p:nvSpPr>
          <p:cNvPr id="537" name="Google Shape;537;p73"/>
          <p:cNvSpPr txBox="1"/>
          <p:nvPr/>
        </p:nvSpPr>
        <p:spPr>
          <a:xfrm>
            <a:off x="176175" y="110775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③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73"/>
          <p:cNvSpPr txBox="1"/>
          <p:nvPr/>
        </p:nvSpPr>
        <p:spPr>
          <a:xfrm>
            <a:off x="4607813" y="63800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④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4"/>
          <p:cNvPicPr preferRelativeResize="0"/>
          <p:nvPr/>
        </p:nvPicPr>
        <p:blipFill rotWithShape="1">
          <a:blip r:embed="rId3">
            <a:alphaModFix/>
          </a:blip>
          <a:srcRect b="11303" l="12018" r="16271" t="17562"/>
          <a:stretch/>
        </p:blipFill>
        <p:spPr>
          <a:xfrm>
            <a:off x="701551" y="110775"/>
            <a:ext cx="3880265" cy="4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4"/>
          <p:cNvSpPr txBox="1"/>
          <p:nvPr/>
        </p:nvSpPr>
        <p:spPr>
          <a:xfrm>
            <a:off x="176175" y="110775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⑤</a:t>
            </a:r>
            <a:endParaRPr b="1"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74"/>
          <p:cNvSpPr txBox="1"/>
          <p:nvPr/>
        </p:nvSpPr>
        <p:spPr>
          <a:xfrm>
            <a:off x="969200" y="1080625"/>
            <a:ext cx="3305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おめでとうございます！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あなたは当社の抽選で一等賞を獲得しました。賞金を受け取るには、以下のリンクから個人情報を入力してください。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[賞金受け取りリンク]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早急に手続きを行わないと、賞金の受け取りが無効になりますのでご注意ください。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感謝しています。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抽選管理部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1" name="Google Shape;551;p75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2" name="Google Shape;552;p75"/>
          <p:cNvCxnSpPr/>
          <p:nvPr/>
        </p:nvCxnSpPr>
        <p:spPr>
          <a:xfrm>
            <a:off x="0" y="4700942"/>
            <a:ext cx="33126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3" name="Google Shape;553;p75"/>
          <p:cNvSpPr txBox="1"/>
          <p:nvPr/>
        </p:nvSpPr>
        <p:spPr>
          <a:xfrm>
            <a:off x="458225" y="85150"/>
            <a:ext cx="834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フィッシングメールの可能性が高いのは </a:t>
            </a:r>
            <a:r>
              <a:rPr b="1" lang="ja" sz="3300">
                <a:solidFill>
                  <a:srgbClr val="FF0000"/>
                </a:solidFill>
              </a:rPr>
              <a:t>①と②と⑤</a:t>
            </a:r>
            <a:endParaRPr b="1" sz="3300">
              <a:solidFill>
                <a:srgbClr val="FF0000"/>
              </a:solidFill>
            </a:endParaRPr>
          </a:p>
        </p:txBody>
      </p:sp>
      <p:sp>
        <p:nvSpPr>
          <p:cNvPr id="554" name="Google Shape;554;p75"/>
          <p:cNvSpPr txBox="1"/>
          <p:nvPr/>
        </p:nvSpPr>
        <p:spPr>
          <a:xfrm>
            <a:off x="534925" y="915400"/>
            <a:ext cx="4561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①緊急性を強調する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　強迫的な内容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③疑わしい内容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④個人情報の入力やリンク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⑤差し出し人が不明確</a:t>
            </a:r>
            <a:endParaRPr sz="2500"/>
          </a:p>
        </p:txBody>
      </p:sp>
      <p:sp>
        <p:nvSpPr>
          <p:cNvPr id="555" name="Google Shape;555;p75"/>
          <p:cNvSpPr txBox="1"/>
          <p:nvPr/>
        </p:nvSpPr>
        <p:spPr>
          <a:xfrm>
            <a:off x="3920525" y="1112325"/>
            <a:ext cx="438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rgbClr val="0000FF"/>
                </a:solidFill>
              </a:rPr>
              <a:t>　→アカウントロックや法的処置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556" name="Google Shape;556;p75"/>
          <p:cNvSpPr txBox="1"/>
          <p:nvPr/>
        </p:nvSpPr>
        <p:spPr>
          <a:xfrm>
            <a:off x="3873575" y="2107100"/>
            <a:ext cx="338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rgbClr val="0000FF"/>
                </a:solidFill>
              </a:rPr>
              <a:t>　→</a:t>
            </a:r>
            <a:r>
              <a:rPr lang="ja" sz="2100">
                <a:solidFill>
                  <a:srgbClr val="0000FF"/>
                </a:solidFill>
              </a:rPr>
              <a:t>いきなり賞金の当選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557" name="Google Shape;557;p75"/>
          <p:cNvSpPr txBox="1"/>
          <p:nvPr/>
        </p:nvSpPr>
        <p:spPr>
          <a:xfrm>
            <a:off x="4572000" y="2823175"/>
            <a:ext cx="418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rgbClr val="0000FF"/>
                </a:solidFill>
              </a:rPr>
              <a:t>　→</a:t>
            </a:r>
            <a:r>
              <a:rPr lang="ja" sz="2100">
                <a:solidFill>
                  <a:srgbClr val="0000FF"/>
                </a:solidFill>
              </a:rPr>
              <a:t>アカウントや支払いページ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558" name="Google Shape;558;p75"/>
          <p:cNvSpPr txBox="1"/>
          <p:nvPr/>
        </p:nvSpPr>
        <p:spPr>
          <a:xfrm>
            <a:off x="3944150" y="3670600"/>
            <a:ext cx="481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rgbClr val="0000FF"/>
                </a:solidFill>
              </a:rPr>
              <a:t>　→</a:t>
            </a:r>
            <a:r>
              <a:rPr lang="ja" sz="2100">
                <a:solidFill>
                  <a:srgbClr val="0000FF"/>
                </a:solidFill>
              </a:rPr>
              <a:t>個人名がない、会社の詳細がない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76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5" name="Google Shape;565;p76"/>
          <p:cNvCxnSpPr/>
          <p:nvPr/>
        </p:nvCxnSpPr>
        <p:spPr>
          <a:xfrm>
            <a:off x="0" y="4700942"/>
            <a:ext cx="33126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6" name="Google Shape;566;p76"/>
          <p:cNvSpPr txBox="1"/>
          <p:nvPr/>
        </p:nvSpPr>
        <p:spPr>
          <a:xfrm>
            <a:off x="915425" y="161350"/>
            <a:ext cx="7174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なぜ</a:t>
            </a:r>
            <a:r>
              <a:rPr lang="ja" sz="2500"/>
              <a:t>フィッシングメール</a:t>
            </a:r>
            <a:r>
              <a:rPr lang="ja" sz="2500"/>
              <a:t>は分かりやすいのか？</a:t>
            </a:r>
            <a:r>
              <a:rPr lang="ja" sz="2500"/>
              <a:t> </a:t>
            </a:r>
            <a:endParaRPr b="1" sz="3300">
              <a:solidFill>
                <a:srgbClr val="FF0000"/>
              </a:solidFill>
            </a:endParaRPr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0" y="887450"/>
            <a:ext cx="5906555" cy="366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6021850" y="1405075"/>
            <a:ext cx="315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・海外から（自動翻訳）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・情弱をねらう</a:t>
            </a:r>
            <a:endParaRPr sz="2000"/>
          </a:p>
        </p:txBody>
      </p:sp>
      <p:sp>
        <p:nvSpPr>
          <p:cNvPr id="569" name="Google Shape;569;p76"/>
          <p:cNvSpPr txBox="1"/>
          <p:nvPr/>
        </p:nvSpPr>
        <p:spPr>
          <a:xfrm>
            <a:off x="5936800" y="3558800"/>
            <a:ext cx="315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u="sng">
                <a:solidFill>
                  <a:srgbClr val="0000FF"/>
                </a:solidFill>
              </a:rPr>
              <a:t>※最近は</a:t>
            </a:r>
            <a:endParaRPr sz="20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u="sng">
                <a:solidFill>
                  <a:srgbClr val="0000FF"/>
                </a:solidFill>
              </a:rPr>
              <a:t>分かりにくくなっている</a:t>
            </a:r>
            <a:endParaRPr sz="2000" u="sng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25711" l="0" r="0" t="23395"/>
          <a:stretch/>
        </p:blipFill>
        <p:spPr>
          <a:xfrm>
            <a:off x="339825" y="793100"/>
            <a:ext cx="3588649" cy="1027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1"/>
          <p:cNvCxnSpPr/>
          <p:nvPr/>
        </p:nvCxnSpPr>
        <p:spPr>
          <a:xfrm>
            <a:off x="4620400" y="275225"/>
            <a:ext cx="0" cy="39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41"/>
          <p:cNvSpPr txBox="1"/>
          <p:nvPr/>
        </p:nvSpPr>
        <p:spPr>
          <a:xfrm>
            <a:off x="1631350" y="-19375"/>
            <a:ext cx="131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900">
                <a:latin typeface="Lato"/>
                <a:ea typeface="Lato"/>
                <a:cs typeface="Lato"/>
                <a:sym typeface="Lato"/>
              </a:rPr>
              <a:t>SNS</a:t>
            </a:r>
            <a:endParaRPr b="1" sz="3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6044375" y="-10950"/>
            <a:ext cx="200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900">
                <a:latin typeface="Lato"/>
                <a:ea typeface="Lato"/>
                <a:cs typeface="Lato"/>
                <a:sym typeface="Lato"/>
              </a:rPr>
              <a:t>ブログ</a:t>
            </a:r>
            <a:endParaRPr b="1" sz="3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4">
            <a:alphaModFix/>
          </a:blip>
          <a:srcRect b="7927" l="2706" r="2677" t="0"/>
          <a:stretch/>
        </p:blipFill>
        <p:spPr>
          <a:xfrm>
            <a:off x="5048775" y="723225"/>
            <a:ext cx="3775901" cy="24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/>
        </p:nvSpPr>
        <p:spPr>
          <a:xfrm>
            <a:off x="228100" y="1847825"/>
            <a:ext cx="411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ja" sz="1800">
                <a:latin typeface="Lato"/>
                <a:ea typeface="Lato"/>
                <a:cs typeface="Lato"/>
                <a:sym typeface="Lato"/>
              </a:rPr>
              <a:t>コミュニケーションがメイン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ja" sz="1800">
                <a:latin typeface="Lato"/>
                <a:ea typeface="Lato"/>
                <a:cs typeface="Lato"/>
                <a:sym typeface="Lato"/>
              </a:rPr>
              <a:t>発信者の人気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ja" sz="1800">
                <a:latin typeface="Lato"/>
                <a:ea typeface="Lato"/>
                <a:cs typeface="Lato"/>
                <a:sym typeface="Lato"/>
              </a:rPr>
              <a:t>投稿は流れていき、いつかは消えていく（完全には消えない）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4895800" y="3151550"/>
            <a:ext cx="411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ja" sz="1800">
                <a:latin typeface="Lato"/>
                <a:ea typeface="Lato"/>
                <a:cs typeface="Lato"/>
                <a:sym typeface="Lato"/>
              </a:rPr>
              <a:t>情報をためていく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ja" sz="1800">
                <a:latin typeface="Lato"/>
                <a:ea typeface="Lato"/>
                <a:cs typeface="Lato"/>
                <a:sym typeface="Lato"/>
              </a:rPr>
              <a:t>サイトとしていつまでも残る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651100" y="4373475"/>
            <a:ext cx="7822200" cy="66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閲覧者がほしい情報などをネット上に提供</a:t>
            </a:r>
            <a:endParaRPr b="1" sz="3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5">
            <a:alphaModFix/>
          </a:blip>
          <a:srcRect b="26371" l="3499" r="3666" t="26257"/>
          <a:stretch/>
        </p:blipFill>
        <p:spPr>
          <a:xfrm>
            <a:off x="114050" y="2364600"/>
            <a:ext cx="4345000" cy="13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5" name="Google Shape;575;p77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6" name="Google Shape;576;p77"/>
          <p:cNvCxnSpPr/>
          <p:nvPr/>
        </p:nvCxnSpPr>
        <p:spPr>
          <a:xfrm>
            <a:off x="0" y="4700942"/>
            <a:ext cx="33126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7" name="Google Shape;577;p77"/>
          <p:cNvSpPr txBox="1"/>
          <p:nvPr/>
        </p:nvSpPr>
        <p:spPr>
          <a:xfrm>
            <a:off x="915425" y="161350"/>
            <a:ext cx="7174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ビジネスメールのマナー</a:t>
            </a:r>
            <a:endParaRPr b="1" sz="3300">
              <a:solidFill>
                <a:srgbClr val="FF0000"/>
              </a:solidFill>
            </a:endParaRPr>
          </a:p>
        </p:txBody>
      </p:sp>
      <p:pic>
        <p:nvPicPr>
          <p:cNvPr id="578" name="Google Shape;5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5750"/>
            <a:ext cx="5020562" cy="43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7"/>
          <p:cNvSpPr txBox="1"/>
          <p:nvPr/>
        </p:nvSpPr>
        <p:spPr>
          <a:xfrm>
            <a:off x="5372500" y="2413925"/>
            <a:ext cx="3312600" cy="1015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rgbClr val="0000FF"/>
                </a:solidFill>
              </a:rPr>
              <a:t>情報の生産者としての責任</a:t>
            </a:r>
            <a:endParaRPr sz="270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8"/>
          <p:cNvSpPr txBox="1"/>
          <p:nvPr/>
        </p:nvSpPr>
        <p:spPr>
          <a:xfrm>
            <a:off x="610625" y="161350"/>
            <a:ext cx="8074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不正プログラムとは？</a:t>
            </a:r>
            <a:endParaRPr b="1" sz="5100">
              <a:solidFill>
                <a:srgbClr val="FF0000"/>
              </a:solidFill>
            </a:endParaRPr>
          </a:p>
        </p:txBody>
      </p:sp>
      <p:sp>
        <p:nvSpPr>
          <p:cNvPr id="585" name="Google Shape;585;p78"/>
          <p:cNvSpPr txBox="1"/>
          <p:nvPr/>
        </p:nvSpPr>
        <p:spPr>
          <a:xfrm>
            <a:off x="3621125" y="1413800"/>
            <a:ext cx="506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コンピュータやネットワークに被害をあたえる、悪意のあるプログラムのこと</a:t>
            </a:r>
            <a:endParaRPr b="1" sz="3300">
              <a:solidFill>
                <a:srgbClr val="FF0000"/>
              </a:solidFill>
            </a:endParaRPr>
          </a:p>
        </p:txBody>
      </p:sp>
      <p:pic>
        <p:nvPicPr>
          <p:cNvPr id="586" name="Google Shape;58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25" y="1078475"/>
            <a:ext cx="2980375" cy="22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63" y="3387075"/>
            <a:ext cx="2295912" cy="15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8"/>
          <p:cNvSpPr txBox="1"/>
          <p:nvPr/>
        </p:nvSpPr>
        <p:spPr>
          <a:xfrm>
            <a:off x="2953575" y="3575700"/>
            <a:ext cx="5991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クラッカー：不正プログラムを作る人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ハッカー：技術的に優れた人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9"/>
          <p:cNvSpPr txBox="1"/>
          <p:nvPr/>
        </p:nvSpPr>
        <p:spPr>
          <a:xfrm>
            <a:off x="610625" y="161350"/>
            <a:ext cx="8074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体験してみよう</a:t>
            </a:r>
            <a:endParaRPr b="1" sz="5100">
              <a:solidFill>
                <a:srgbClr val="FF0000"/>
              </a:solidFill>
            </a:endParaRPr>
          </a:p>
        </p:txBody>
      </p:sp>
      <p:graphicFrame>
        <p:nvGraphicFramePr>
          <p:cNvPr id="594" name="Google Shape;594;p79"/>
          <p:cNvGraphicFramePr/>
          <p:nvPr/>
        </p:nvGraphicFramePr>
        <p:xfrm>
          <a:off x="447550" y="169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{DAC48988-3698-4141-8B14-10FC4BB522F5}</a:tableStyleId>
              </a:tblPr>
              <a:tblGrid>
                <a:gridCol w="2402625"/>
                <a:gridCol w="5671875"/>
              </a:tblGrid>
              <a:tr h="78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ワーム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ネットワークを通じて、増殖（コピー）していく。感染したら他のコンピュータにも勝手に広がっていく。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81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コンピュータ</a:t>
                      </a:r>
                      <a:endParaRPr b="1" sz="2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ウイルス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プログラム（ソフトやリンク）を開くと感染して、増殖していく。勝手には広がらない。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81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スパイウェア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個人情報や履歴にアクセスして情報を収集して、外部に送信する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81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ja" sz="2000"/>
                        <a:t>ランサムウェア</a:t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データを削除したり、操作をロックされたりして身代金を要求する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95" name="Google Shape;595;p79"/>
          <p:cNvSpPr txBox="1"/>
          <p:nvPr/>
        </p:nvSpPr>
        <p:spPr>
          <a:xfrm>
            <a:off x="381000" y="1066800"/>
            <a:ext cx="82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highlight>
                  <a:srgbClr val="FFFFFF"/>
                </a:highlight>
              </a:rPr>
              <a:t>危険なサイト体験ページ : ウェブ・アドベンチャー - 危険なサイトを体験して学ぼう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u="sng">
                <a:solidFill>
                  <a:srgbClr val="1A73E8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https://mouseos.github.io/wdc2023/reproduction/index.html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50" y="152400"/>
            <a:ext cx="77117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1"/>
          <p:cNvSpPr txBox="1"/>
          <p:nvPr/>
        </p:nvSpPr>
        <p:spPr>
          <a:xfrm>
            <a:off x="610625" y="161350"/>
            <a:ext cx="8074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不正プログラムから守るために</a:t>
            </a:r>
            <a:endParaRPr b="1" sz="5100">
              <a:solidFill>
                <a:srgbClr val="FF0000"/>
              </a:solidFill>
            </a:endParaRPr>
          </a:p>
        </p:txBody>
      </p:sp>
      <p:sp>
        <p:nvSpPr>
          <p:cNvPr id="606" name="Google Shape;606;p81"/>
          <p:cNvSpPr txBox="1"/>
          <p:nvPr/>
        </p:nvSpPr>
        <p:spPr>
          <a:xfrm>
            <a:off x="631000" y="990825"/>
            <a:ext cx="82578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①フィルタリングで危険なサイトを閲覧できなくする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②ウイルス対策ソフトを利用する（必ず更新）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③OS（windowsやchromeなど)の更新（アップデート）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④もし感染したら、ネットワークを遮断する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　（電源は切らないほうがよい）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⑤管理者に報告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25" y="38100"/>
            <a:ext cx="2845413" cy="50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713" y="76200"/>
            <a:ext cx="4083370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75" y="182575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仮想ブログ（SNS）サイト</a:t>
            </a:r>
            <a:endParaRPr/>
          </a:p>
        </p:txBody>
      </p:sp>
      <p:sp>
        <p:nvSpPr>
          <p:cNvPr id="269" name="Google Shape;269;p44"/>
          <p:cNvSpPr txBox="1"/>
          <p:nvPr/>
        </p:nvSpPr>
        <p:spPr>
          <a:xfrm>
            <a:off x="5955625" y="56491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https://endotech.github.io/endovlog/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25" y="1814663"/>
            <a:ext cx="8839200" cy="246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あなたたちは名探偵！！！</a:t>
            </a:r>
            <a:endParaRPr/>
          </a:p>
        </p:txBody>
      </p:sp>
      <p:pic>
        <p:nvPicPr>
          <p:cNvPr id="276" name="Google Shape;276;p45" title="【楽譜】名探偵コナン メインテーマ　サックスで演奏してみた【アドバイスつき】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25" y="1320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9475" y="1168050"/>
            <a:ext cx="3868974" cy="386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推理タイム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475" y="1168050"/>
            <a:ext cx="3868974" cy="386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shVTI">
  <a:themeElements>
    <a:clrScheme name="Custom 6">
      <a:dk1>
        <a:srgbClr val="000000"/>
      </a:dk1>
      <a:lt1>
        <a:srgbClr val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